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04_696DE3F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7" r:id="rId2"/>
    <p:sldId id="258" r:id="rId3"/>
    <p:sldId id="259" r:id="rId4"/>
    <p:sldId id="260" r:id="rId5"/>
    <p:sldId id="279" r:id="rId6"/>
    <p:sldId id="262" r:id="rId7"/>
    <p:sldId id="263" r:id="rId8"/>
    <p:sldId id="264" r:id="rId9"/>
    <p:sldId id="265" r:id="rId10"/>
    <p:sldId id="268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4" r:id="rId37"/>
    <p:sldId id="293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4" r:id="rId47"/>
    <p:sldId id="305" r:id="rId48"/>
    <p:sldId id="306" r:id="rId49"/>
    <p:sldId id="303" r:id="rId50"/>
    <p:sldId id="307" r:id="rId51"/>
    <p:sldId id="308" r:id="rId52"/>
    <p:sldId id="309" r:id="rId53"/>
    <p:sldId id="310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04EB27E-7903-0427-82AF-A07C2AC83F8E}" name="Sarah Rudder" initials="SR" userId="926998adba382e54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24"/>
  </p:normalViewPr>
  <p:slideViewPr>
    <p:cSldViewPr snapToGrid="0">
      <p:cViewPr varScale="1">
        <p:scale>
          <a:sx n="111" d="100"/>
          <a:sy n="111" d="100"/>
        </p:scale>
        <p:origin x="8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8/10/relationships/authors" Target="authors.xml"/></Relationships>
</file>

<file path=ppt/comments/modernComment_104_696DE3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CB12FC5-644F-4F4E-9146-9C617B312B42}" authorId="{604EB27E-7903-0427-82AF-A07C2AC83F8E}" created="2025-05-09T19:18:51.67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10550591" sldId="260"/>
      <ac:picMk id="4" creationId="{048A0F71-C8BA-1640-D9A5-93C7EDAD40E0}"/>
    </ac:deMkLst>
    <p188:txBody>
      <a:bodyPr/>
      <a:lstStyle/>
      <a:p>
        <a:r>
          <a:rPr lang="en-US"/>
          <a:t>Fix colors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F9EDE3-0E92-AA4D-9C53-ABB317282A25}" type="datetimeFigureOut">
              <a:rPr lang="en-US" smtClean="0"/>
              <a:t>5/11/25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DEBE8-0372-6C46-8665-115DDC467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47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 Cs of LMF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525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Risk deliverables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043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scheduling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154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V&amp;V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049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LML goals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152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8595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artifacts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791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56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LMF Modeling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018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Types of requirements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1791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MVM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631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Systems modeling tasks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7205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LMF lifecycle phases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2305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Okrs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1853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140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Lmf</a:t>
            </a:r>
            <a:r>
              <a:rPr lang="en-US" dirty="0"/>
              <a:t> operational value stream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2671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LMF requirements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0219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MVM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3017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LMF viewpoint evidence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866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LML Core Entities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333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ERA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2852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LML Locations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162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LMF viewpoints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287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 LML fig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6690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 </a:t>
            </a:r>
            <a:r>
              <a:rPr lang="en-US" dirty="0" err="1"/>
              <a:t>lml</a:t>
            </a:r>
            <a:r>
              <a:rPr lang="en-US" dirty="0"/>
              <a:t> fig 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307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 LML fig 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236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 </a:t>
            </a:r>
            <a:r>
              <a:rPr lang="en-US" dirty="0" err="1"/>
              <a:t>lml</a:t>
            </a:r>
            <a:r>
              <a:rPr lang="en-US" dirty="0"/>
              <a:t> fig 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010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 LML fig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387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focus areas of LMF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94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510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Forward and reverse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600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up necessities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90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MBSE tool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97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Opportunity View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EBE8-0372-6C46-8665-115DDC4679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10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894CF-BEA7-48F7-D8A8-496EABA69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BDDAC1-F8C3-FF89-7C52-634DA50AF1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7E38E-0B28-E455-656A-19F21E55B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0921B-83BF-8B16-CE7D-47F039ACA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051C4-53FF-454D-F297-4E1F7E2E8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29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5ABA-C6B2-7D2A-B370-26024EDA6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D4E8D0-C09B-9B22-B877-A6A6359186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45452-4595-4F85-3193-B73DB1151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47220-7666-38FC-4AA9-B1D999823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D17C5-B2D8-3B00-9975-9EA6AE9D7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07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0C2E49-5337-6BEE-2E27-F8A08A0E4C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A7990E-FDD2-F90A-EC17-C3DFD66750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A9CD2-D61B-BCFF-D410-3A8B6752B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06893-09DC-447D-173A-1E29ECC24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ACA60-C626-A1A4-62FF-DDDDE6447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63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2AED-BF7F-B94F-A772-716F902FC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AE567-FDDD-207C-A2C8-F25AE1416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E6D1F-D090-2194-046C-97934F125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4391C-3AF4-65B6-46E5-C75213DF8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D00CF-E231-4B37-F619-E38CD973A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310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980DD-2308-35DE-18B7-ADF68DB3E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C4C0D2-C5BC-4B41-30CC-03CF80356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A5066-C2BA-591D-E920-328F1A60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F1CA7-DE55-C3A1-EC8C-1D37AE339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8D960-BE73-E376-A0C7-1810C0C72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17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27E5D-339B-CC2A-02BD-3C734538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E6C90-225C-5CDB-5688-90331131B8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64F1F2-8EC4-6D44-653A-43AA8CA084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AEE60B-2D29-87E6-E3C6-90094F36D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B0E0C-7115-2F2B-F434-3373BC753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9CCED8-BE87-F7D8-D87E-E2AC79B7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74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1A960-C67E-C6E2-1C83-2F731E7B3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1A3998-1104-2B07-A475-6DBA7933F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108B2-1BC9-E843-0F22-EC616F0AB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068D95-AC70-051D-1F73-20EE9B857E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A7F280-3824-12A4-C860-6F27FBBD78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290A83-6E7B-B352-1AC6-D00F17FA0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5/11/25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FC17FA-EF8F-5583-64EA-3DE1FEA2F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2AFE4F-6778-FFD4-6E85-5C5ED517C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66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CD103-817F-6BD7-3695-98D2D0D47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5A88E4-4410-68EC-D61F-127B466D7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2C9D2E-DD6A-F58C-C2F8-57B3F7C3C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22732D-A62F-4413-225E-F1F9118DF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81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18D2C3-0DA3-59AC-44AB-BB7AC9CF9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5/11/25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578FA0-B7DF-DB1E-BE12-B4F2BBBD4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48C12-24B4-30F7-45E3-0090E3595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18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56F16-1610-044A-08DD-59560BE8B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ED465-F738-2575-77F8-9DC5ACC5E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927372-FA8E-0ECE-9E9A-84E53B6C6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E00708-1E43-BF2E-39F7-50A0687C7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A64B60-0AC2-858D-8046-A63CAE2A9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1AF5A-87D3-791E-9ADA-E38867880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653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8F25D-86DE-A9FA-E5A9-CE0E9382A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7493DD-9E1F-6A4A-B61F-9125A6DF4F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4BD26-DA4C-48AF-7758-BFA9B94C8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131776-4A23-DE68-A63F-473C8B5CA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0176-2D1A-014D-B539-2D95D400805D}" type="datetimeFigureOut">
              <a:rPr lang="en-US" smtClean="0"/>
              <a:t>5/11/25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16132-0ED4-5E4D-D6F8-541F8BC8F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17B69-53E5-3DEA-2D50-0AF0F4697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14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2A132D-42DC-5AEC-EFAC-596025CB1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FDF115-0BA9-14D4-A4A2-6DA600C55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92D80-EF90-C81F-74AB-23518B64C4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500176-2D1A-014D-B539-2D95D400805D}" type="datetimeFigureOut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19C93-CA03-F280-7EDD-F98DC0834B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DDE87-4519-1195-E142-3A36E5D47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206395-A1F7-1B4D-B259-79682F59B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02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4_696DE3F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967E5BD0-1786-F12F-7F20-7F325321C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783080"/>
            <a:ext cx="4723560" cy="365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02AC6B-C0D0-ADA5-6152-2A7AA3A39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014" y="728980"/>
            <a:ext cx="5115686" cy="497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97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4D0F63-27FF-5F11-94BD-783B317B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20" y="1551392"/>
            <a:ext cx="4410913" cy="35102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E8DF18-447D-68AD-2204-B5B4F307F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31017"/>
            <a:ext cx="4808764" cy="499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14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61512C-21AF-430B-34A2-B8CA5B2EB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923" y="482400"/>
            <a:ext cx="1667503" cy="525544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D2FDA4-6CF6-4D54-49C3-F422ABD3C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021595"/>
            <a:ext cx="7772400" cy="447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61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7C3BC2-4F4B-128C-79E8-7BB618DB9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48" y="1198557"/>
            <a:ext cx="4988642" cy="189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64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AEECFC-952A-266B-7E0F-9BA9D9A84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84" y="415152"/>
            <a:ext cx="4061226" cy="5015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DE3C11-0E0A-59A7-BFC8-1B313E266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200" y="1231900"/>
            <a:ext cx="72898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30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B30993-FCB8-BBBD-0018-39F548960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84" y="415152"/>
            <a:ext cx="4061226" cy="5015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5CA949-2D1D-AD2B-5C31-8D3ABBC04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5950" y="415152"/>
            <a:ext cx="29845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29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088177-3ABE-4B18-149D-3BB5FABB8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470" y="314599"/>
            <a:ext cx="3742094" cy="46140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390FEB-DAB4-D421-CD98-51BF78085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472" y="502346"/>
            <a:ext cx="4752262" cy="449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05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8099A4-2F2F-DC25-E08F-D2EAA18DA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020" y="447869"/>
            <a:ext cx="3723039" cy="616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63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EA8E81-2C8F-BE6B-572D-D8EAAEBCD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384" y="718881"/>
            <a:ext cx="5551714" cy="39968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0AF460-A650-F701-7A95-E72CB8658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470" y="314599"/>
            <a:ext cx="3742094" cy="461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72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8C918E-053A-4F31-DAD8-5C7F8DE80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650" y="800100"/>
            <a:ext cx="63627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05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3EFEFB-9FEF-0A89-486C-B918E6FEF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687" y="184150"/>
            <a:ext cx="3810000" cy="6489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1BE2FD-E235-F1D2-8381-B17F8C7C4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313" y="1038004"/>
            <a:ext cx="4061226" cy="501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842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547F4C-97D5-A1CF-5264-FE42C01DD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135" y="833526"/>
            <a:ext cx="5924938" cy="505025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B5B3DA3-6F3C-21D8-9A83-1A1493996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" y="1517995"/>
            <a:ext cx="5223510" cy="296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84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F264B0-5A08-F4CA-2227-AA3561785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488" y="982771"/>
            <a:ext cx="9214514" cy="505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25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9ACDC0-6E07-4345-9D46-6656C1437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150" y="482600"/>
            <a:ext cx="64897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51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068864-DD9A-6C10-7897-A8512C52A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400" y="1160117"/>
            <a:ext cx="6604000" cy="474980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013671B-AE25-3DDA-DFFB-458B60925B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072684"/>
              </p:ext>
            </p:extLst>
          </p:nvPr>
        </p:nvGraphicFramePr>
        <p:xfrm>
          <a:off x="545630" y="1371600"/>
          <a:ext cx="3946858" cy="4114800"/>
        </p:xfrm>
        <a:graphic>
          <a:graphicData uri="http://schemas.openxmlformats.org/drawingml/2006/table">
            <a:tbl>
              <a:tblPr/>
              <a:tblGrid>
                <a:gridCol w="348718">
                  <a:extLst>
                    <a:ext uri="{9D8B030D-6E8A-4147-A177-3AD203B41FA5}">
                      <a16:colId xmlns:a16="http://schemas.microsoft.com/office/drawing/2014/main" val="3484043568"/>
                    </a:ext>
                  </a:extLst>
                </a:gridCol>
                <a:gridCol w="966901">
                  <a:extLst>
                    <a:ext uri="{9D8B030D-6E8A-4147-A177-3AD203B41FA5}">
                      <a16:colId xmlns:a16="http://schemas.microsoft.com/office/drawing/2014/main" val="2459291183"/>
                    </a:ext>
                  </a:extLst>
                </a:gridCol>
                <a:gridCol w="2631239">
                  <a:extLst>
                    <a:ext uri="{9D8B030D-6E8A-4147-A177-3AD203B41FA5}">
                      <a16:colId xmlns:a16="http://schemas.microsoft.com/office/drawing/2014/main" val="1314366511"/>
                    </a:ext>
                  </a:extLst>
                </a:gridCol>
              </a:tblGrid>
              <a:tr h="181015">
                <a:tc gridSpan="3"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Minimum Viable Model Products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892254"/>
                  </a:ext>
                </a:extLst>
              </a:tr>
              <a:tr h="18101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b="1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Mission Value Stream Model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973826"/>
                  </a:ext>
                </a:extLst>
              </a:tr>
              <a:tr h="155874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b="1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Mission Systems Model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79929"/>
                  </a:ext>
                </a:extLst>
              </a:tr>
              <a:tr h="165931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MP.1.2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Scope Definition (OKRs, OV-1)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102663"/>
                  </a:ext>
                </a:extLst>
              </a:tr>
              <a:tr h="165931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MP.2.2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Detailed Functional Architectures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111247"/>
                  </a:ext>
                </a:extLst>
              </a:tr>
              <a:tr h="306721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MP.2.3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Detailed Physical Architectures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920874"/>
                  </a:ext>
                </a:extLst>
              </a:tr>
              <a:tr h="26146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MP.2.5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Interface Architecture (incl. TLM/Cmds)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873991"/>
                  </a:ext>
                </a:extLst>
              </a:tr>
              <a:tr h="17598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MP.3.9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Hazard Analysis and Controls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024054"/>
                  </a:ext>
                </a:extLst>
              </a:tr>
              <a:tr h="22626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MP.4.7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Operations Concept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69786"/>
                  </a:ext>
                </a:extLst>
              </a:tr>
              <a:tr h="186044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Zapf Dingbats"/>
                        </a:rPr>
                        <a:t>✔︎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b="1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Assessment Viewpoint Products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548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142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45F361-B0D9-D6C0-5A00-079459935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30" y="1177480"/>
            <a:ext cx="11339105" cy="214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14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778864-C1C8-EF11-C698-CF1C3311C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763" y="1261010"/>
            <a:ext cx="9524285" cy="386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90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E00228-02FF-7960-77B1-874B48915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279" y="504707"/>
            <a:ext cx="5718296" cy="584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85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71CCA9-1D50-3C13-A440-B824B41A0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99" y="1154017"/>
            <a:ext cx="11323601" cy="454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35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E5C62A-5701-8EBC-0857-E3B2E945F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336550"/>
            <a:ext cx="58801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9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5DFE25-F6F6-DB07-A4A8-0DFA6D34A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483" y="451068"/>
            <a:ext cx="5873036" cy="540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742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000A01-C715-9DDF-B2D0-21F5835AE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71450"/>
            <a:ext cx="7010400" cy="6515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E324E7-3677-E9BD-90AA-5BBAD87C8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43" y="769882"/>
            <a:ext cx="4835853" cy="483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57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AF91A7-D892-579B-53B3-05BF343A4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90" y="1336336"/>
            <a:ext cx="4385310" cy="41853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38B166-1139-B795-7D5B-BE4943AE2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069" y="1493517"/>
            <a:ext cx="5441302" cy="354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47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D60339-A5DE-7CA6-AA98-92D3D392E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56" y="1587281"/>
            <a:ext cx="5910219" cy="325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832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509A18-FAE2-6447-5C23-5416E0880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860" y="218310"/>
            <a:ext cx="4209246" cy="607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855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34CDF1-B359-9DC3-F031-89ECEC115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050" y="1765300"/>
            <a:ext cx="75819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3593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089BF9-9D65-BAFA-7060-F78DC1A71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267" y="1235771"/>
            <a:ext cx="9367466" cy="438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78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5BDA35-0151-A12D-3DA8-E2A0A17DB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1168400"/>
            <a:ext cx="44196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185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2B6C7E-B158-C014-8256-E09ED442A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27404"/>
            <a:ext cx="6054524" cy="40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9358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F39D7E-96FF-CB1A-DB6E-3C30BC711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504" y="706466"/>
            <a:ext cx="9597887" cy="495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082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87E6A4-3B48-7D37-12FC-A4AA8E151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86363"/>
            <a:ext cx="7772400" cy="588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4145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0933BA-4C69-CF5C-8D3F-43642C5B9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740" y="1412110"/>
            <a:ext cx="7813192" cy="37777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CC2938-F76D-1AD6-607B-3E2A43803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48638"/>
            <a:ext cx="3831220" cy="441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121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FA1B29-083B-3220-F85B-BD3EE44A5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830" y="1713856"/>
            <a:ext cx="9306339" cy="343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81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2528C4-141F-B955-1531-B54014E6B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90" y="1336336"/>
            <a:ext cx="4385310" cy="41853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8A0F71-C8BA-1640-D9A5-93C7EDAD4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8233" y="1817675"/>
            <a:ext cx="6309049" cy="346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059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18801A-73C7-FC55-37FF-D9B909B10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95585"/>
            <a:ext cx="7772400" cy="486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000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7C7D76-5B15-DF6A-5183-A28D2AA02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32609"/>
            <a:ext cx="7772400" cy="459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8972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81D52D-01FD-CEB0-09A5-78C9044A5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68534"/>
            <a:ext cx="7772400" cy="472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463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194699-0C79-2050-5853-7BA712B19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95078"/>
            <a:ext cx="7772400" cy="466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688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A6C3BB-8CF8-E4D4-EDD7-CB6695011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2462"/>
            <a:ext cx="7772400" cy="391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397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F6DDE2-8075-070E-D430-F672B07D3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802" y="1666582"/>
            <a:ext cx="5892479" cy="38504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3F937A-49E0-00C8-4570-2E85F1CCF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87" y="1889828"/>
            <a:ext cx="4735010" cy="307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4899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366532-7EA1-A328-790F-804551873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050" y="812800"/>
            <a:ext cx="73279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65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872D5C-B772-41C6-FEFD-EF617C557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79040"/>
            <a:ext cx="7772400" cy="409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032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3D97F5-4662-883F-7EC8-EB53C0C9C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0" y="298450"/>
            <a:ext cx="59817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124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D45128-ED53-FDEA-A776-0E0D55610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715" y="553831"/>
            <a:ext cx="3594100" cy="5511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7A7FF4-733E-A11F-1162-C5CA269D9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322" y="1753834"/>
            <a:ext cx="6100823" cy="335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978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70CB57-316E-B582-F4BE-777553757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92200"/>
            <a:ext cx="4957293" cy="4133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4D013F-027A-440E-3BE0-7F3C24800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90" y="1336336"/>
            <a:ext cx="4385310" cy="418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87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B40CAF-271F-86AE-06F8-7006B47D3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559" y="311150"/>
            <a:ext cx="6743700" cy="6235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A414DE-7DBD-A110-1A21-9B39D0C57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078" y="1134319"/>
            <a:ext cx="4809136" cy="419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136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3AAB22-22D5-8C57-105C-9B98CA72C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157" y="635000"/>
            <a:ext cx="5334000" cy="558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839FB1-790D-857B-540C-4D0B9D243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805" y="1654507"/>
            <a:ext cx="5584632" cy="354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470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EEDC1B-F0D4-DD2F-9F87-095BC62B0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51" y="785223"/>
            <a:ext cx="4743030" cy="43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571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E90D34-EEB2-DD47-CDC7-B672E0773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0" y="241300"/>
            <a:ext cx="5384800" cy="63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97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0325AA-D576-087E-C892-6DA4BFCCB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876" y="773142"/>
            <a:ext cx="1252565" cy="44077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9444C64-6F40-75D0-6F50-E2E58D6F9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6084" y="1437995"/>
            <a:ext cx="7772400" cy="374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10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D7A1BD-7F0B-C4C0-0C74-DDDF46684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7" y="1753995"/>
            <a:ext cx="2195177" cy="9335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C0CC18-B2EE-BE92-5C10-38D7E4C48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092" y="3236842"/>
            <a:ext cx="2164586" cy="9335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ADDBB5-275C-5FA5-1036-0D8E961E8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4487" y="2155703"/>
            <a:ext cx="4967644" cy="216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14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571EB9-FE6F-B6E6-BFD1-67648B854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90" y="1834266"/>
            <a:ext cx="4980709" cy="31894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3E4556-D762-3113-F958-5A3DCBDA7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040" y="1244845"/>
            <a:ext cx="4622670" cy="419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23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4B1223-42AA-C131-9EEA-80CB36A52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06" y="1595459"/>
            <a:ext cx="4410913" cy="35102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D4EE60-0802-34AB-42E2-1623EFB7D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2541" y="2103571"/>
            <a:ext cx="5929307" cy="300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855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4719</TotalTime>
  <Words>193</Words>
  <Application>Microsoft Macintosh PowerPoint</Application>
  <PresentationFormat>Widescreen</PresentationFormat>
  <Paragraphs>93</Paragraphs>
  <Slides>53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Aptos</vt:lpstr>
      <vt:lpstr>Aptos Display</vt:lpstr>
      <vt:lpstr>Arial</vt:lpstr>
      <vt:lpstr>Calibri</vt:lpstr>
      <vt:lpstr>Zapf Dingbats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Sarah Rudder</dc:creator>
  <cp:lastModifiedBy>Sarah Rudder</cp:lastModifiedBy>
  <cp:revision>22</cp:revision>
  <dcterms:created xsi:type="dcterms:W3CDTF">2025-05-01T00:35:05Z</dcterms:created>
  <dcterms:modified xsi:type="dcterms:W3CDTF">2025-05-11T23:26:18Z</dcterms:modified>
</cp:coreProperties>
</file>